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310" r:id="rId18"/>
    <p:sldId id="312" r:id="rId19"/>
    <p:sldId id="311" r:id="rId20"/>
    <p:sldId id="316" r:id="rId21"/>
    <p:sldId id="317" r:id="rId22"/>
    <p:sldId id="313" r:id="rId23"/>
    <p:sldId id="314" r:id="rId24"/>
    <p:sldId id="315" r:id="rId25"/>
    <p:sldId id="270" r:id="rId26"/>
    <p:sldId id="272" r:id="rId27"/>
    <p:sldId id="271" r:id="rId28"/>
    <p:sldId id="281" r:id="rId29"/>
    <p:sldId id="282" r:id="rId30"/>
    <p:sldId id="283" r:id="rId31"/>
    <p:sldId id="284" r:id="rId32"/>
    <p:sldId id="285" r:id="rId33"/>
    <p:sldId id="288" r:id="rId34"/>
    <p:sldId id="293" r:id="rId35"/>
    <p:sldId id="290" r:id="rId36"/>
    <p:sldId id="286" r:id="rId37"/>
    <p:sldId id="287" r:id="rId38"/>
    <p:sldId id="295" r:id="rId39"/>
    <p:sldId id="274" r:id="rId40"/>
    <p:sldId id="278" r:id="rId41"/>
    <p:sldId id="296" r:id="rId42"/>
    <p:sldId id="299" r:id="rId43"/>
    <p:sldId id="300" r:id="rId44"/>
    <p:sldId id="301" r:id="rId45"/>
    <p:sldId id="302" r:id="rId46"/>
    <p:sldId id="303" r:id="rId47"/>
    <p:sldId id="298" r:id="rId48"/>
    <p:sldId id="304" r:id="rId49"/>
    <p:sldId id="305" r:id="rId50"/>
    <p:sldId id="306" r:id="rId51"/>
    <p:sldId id="307" r:id="rId52"/>
    <p:sldId id="308" r:id="rId53"/>
    <p:sldId id="309" r:id="rId54"/>
    <p:sldId id="25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2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6XX</a:t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dirty="0"/>
              <a:t>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Cloud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can scale each layer of the cloud application stack independently</a:t>
            </a:r>
          </a:p>
          <a:p>
            <a:pPr lvl="1"/>
            <a:r>
              <a:rPr lang="en-US" dirty="0" smtClean="0"/>
              <a:t>Presentation uses frontend webservers, reverse proxies, CDN</a:t>
            </a:r>
          </a:p>
          <a:p>
            <a:pPr lvl="1"/>
            <a:r>
              <a:rPr lang="en-US" dirty="0" smtClean="0"/>
              <a:t>Logic uses distributed application servers, message bus</a:t>
            </a:r>
          </a:p>
          <a:p>
            <a:pPr lvl="1"/>
            <a:r>
              <a:rPr lang="en-US" dirty="0" smtClean="0"/>
              <a:t>Backend uses database replicas or </a:t>
            </a:r>
            <a:r>
              <a:rPr lang="en-US" dirty="0" err="1" smtClean="0"/>
              <a:t>sharding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Distribution handled by load balancers</a:t>
            </a:r>
          </a:p>
          <a:p>
            <a:pPr lvl="1"/>
            <a:r>
              <a:rPr lang="en-US" dirty="0" smtClean="0"/>
              <a:t>Round Robin, Weighted, Least Loaded,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Discussed in 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Reverse-Proxy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Reverse-proxy servers transparently query other web servers</a:t>
            </a:r>
          </a:p>
          <a:p>
            <a:pPr lvl="1"/>
            <a:r>
              <a:rPr lang="en-US" dirty="0" smtClean="0"/>
              <a:t>May also be combined with a caching solution (like Squid) to accelerate handling of static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74" y="3722221"/>
            <a:ext cx="4060775" cy="2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state can have a big impact on load balancing configuration</a:t>
            </a:r>
          </a:p>
          <a:p>
            <a:pPr lvl="1"/>
            <a:r>
              <a:rPr lang="en-US" dirty="0" smtClean="0"/>
              <a:t>Applications that require state use sticky sessions</a:t>
            </a:r>
          </a:p>
          <a:p>
            <a:pPr lvl="1"/>
            <a:r>
              <a:rPr lang="en-US" dirty="0" smtClean="0"/>
              <a:t>Applications that don’t require state are considered state-less</a:t>
            </a:r>
          </a:p>
          <a:p>
            <a:endParaRPr lang="en-US" dirty="0"/>
          </a:p>
          <a:p>
            <a:r>
              <a:rPr lang="en-US" dirty="0" smtClean="0"/>
              <a:t>In a web application, state is stored in a client browser using a cookie containing a session ID associated with the client account</a:t>
            </a:r>
          </a:p>
          <a:p>
            <a:endParaRPr lang="en-US" dirty="0"/>
          </a:p>
          <a:p>
            <a:r>
              <a:rPr lang="en-US" b="1" dirty="0" smtClean="0"/>
              <a:t>Sticky sessions</a:t>
            </a:r>
            <a:r>
              <a:rPr lang="en-US" dirty="0" smtClean="0"/>
              <a:t>: load balancer will try to direct clients to the same server they originally connected to because the local server stores state</a:t>
            </a:r>
          </a:p>
          <a:p>
            <a:endParaRPr lang="en-US" dirty="0" smtClean="0"/>
          </a:p>
          <a:p>
            <a:r>
              <a:rPr lang="en-US" b="1" dirty="0" smtClean="0"/>
              <a:t>Shared state</a:t>
            </a:r>
            <a:r>
              <a:rPr lang="en-US" dirty="0" smtClean="0"/>
              <a:t>: load balancer can direct clients to any server because all servers access centrally stored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smtClean="0"/>
              <a:t>Micro-services architecture</a:t>
            </a:r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REST/ 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Premature optimization</a:t>
            </a:r>
            <a:r>
              <a:rPr lang="en-US" dirty="0" smtClean="0"/>
              <a:t>: spending too much time preventing scaling problems that may or may not occur</a:t>
            </a:r>
          </a:p>
          <a:p>
            <a:endParaRPr lang="en-US" dirty="0"/>
          </a:p>
          <a:p>
            <a:r>
              <a:rPr lang="en-US" dirty="0" smtClean="0"/>
              <a:t>Bottlenecks: always identify and optimize </a:t>
            </a:r>
            <a:r>
              <a:rPr lang="en-US" u="sng" dirty="0" smtClean="0"/>
              <a:t>constraints</a:t>
            </a:r>
            <a:r>
              <a:rPr lang="en-US" dirty="0" smtClean="0"/>
              <a:t> within a system first</a:t>
            </a:r>
          </a:p>
          <a:p>
            <a:pPr lvl="1"/>
            <a:r>
              <a:rPr lang="en-US" dirty="0" smtClean="0"/>
              <a:t>Optimizing before the bottleneck will lead to large backlogs</a:t>
            </a:r>
          </a:p>
          <a:p>
            <a:pPr lvl="1"/>
            <a:r>
              <a:rPr lang="en-US" dirty="0" smtClean="0"/>
              <a:t>Optimizing after the bottleneck does little to improve overall throughput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3 basic options for scaling:</a:t>
            </a:r>
          </a:p>
          <a:p>
            <a:pPr lvl="1"/>
            <a:r>
              <a:rPr lang="en-US" b="1" dirty="0" smtClean="0"/>
              <a:t>Horizontal</a:t>
            </a:r>
            <a:r>
              <a:rPr lang="en-US" dirty="0" smtClean="0"/>
              <a:t>: distribute requests across set of replicated systems</a:t>
            </a:r>
          </a:p>
          <a:p>
            <a:pPr lvl="1"/>
            <a:r>
              <a:rPr lang="en-US" b="1" dirty="0" smtClean="0"/>
              <a:t>Functional</a:t>
            </a:r>
            <a:r>
              <a:rPr lang="en-US" dirty="0" smtClean="0"/>
              <a:t>: split the system into individual functions or services</a:t>
            </a:r>
          </a:p>
          <a:p>
            <a:pPr lvl="1"/>
            <a:r>
              <a:rPr lang="en-US" b="1" dirty="0" smtClean="0"/>
              <a:t>Lookup</a:t>
            </a:r>
            <a:r>
              <a:rPr lang="en-US" dirty="0" smtClean="0"/>
              <a:t>: split the system data into individual chunks (example: hashing)</a:t>
            </a:r>
          </a:p>
        </p:txBody>
      </p:sp>
    </p:spTree>
    <p:extLst>
      <p:ext uri="{BB962C8B-B14F-4D97-AF65-F5344CB8AC3E}">
        <p14:creationId xmlns:p14="http://schemas.microsoft.com/office/powerpoint/2010/main" val="226284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Caching: small data store using fast/expensive media intended to improve slower/cheaper media</a:t>
            </a:r>
          </a:p>
          <a:p>
            <a:pPr lvl="1"/>
            <a:r>
              <a:rPr lang="en-US" dirty="0" smtClean="0"/>
              <a:t>Cost effective only if benefit from the cache is greater than cost of the cache</a:t>
            </a:r>
          </a:p>
          <a:p>
            <a:pPr lvl="2"/>
            <a:r>
              <a:rPr lang="en-US" dirty="0" smtClean="0"/>
              <a:t>20 instances required without cache, 15 with cache, delta of 5 instances</a:t>
            </a:r>
            <a:endParaRPr lang="en-US" dirty="0"/>
          </a:p>
          <a:p>
            <a:r>
              <a:rPr lang="en-US" dirty="0" smtClean="0"/>
              <a:t>Pre-warming cache</a:t>
            </a:r>
          </a:p>
          <a:p>
            <a:pPr lvl="1"/>
            <a:r>
              <a:rPr lang="en-US" dirty="0" smtClean="0"/>
              <a:t>new cache starts empty which leads to poor performance</a:t>
            </a:r>
          </a:p>
          <a:p>
            <a:pPr lvl="1"/>
            <a:r>
              <a:rPr lang="en-US" dirty="0" smtClean="0"/>
              <a:t>Warm up cache by pre-loading data</a:t>
            </a:r>
          </a:p>
          <a:p>
            <a:pPr lvl="1"/>
            <a:r>
              <a:rPr lang="en-US" dirty="0" smtClean="0"/>
              <a:t>Persist cache to disk via snapshot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3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Oriented Architecture (SOA)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2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organizations run hundreds and thousands of applications</a:t>
            </a:r>
          </a:p>
          <a:p>
            <a:endParaRPr lang="en-US" dirty="0" smtClean="0"/>
          </a:p>
          <a:p>
            <a:r>
              <a:rPr lang="en-US" dirty="0" smtClean="0"/>
              <a:t>Some application functionality is duplicated within organizations</a:t>
            </a:r>
          </a:p>
          <a:p>
            <a:endParaRPr lang="en-US" dirty="0" smtClean="0"/>
          </a:p>
          <a:p>
            <a:r>
              <a:rPr lang="en-US" dirty="0" smtClean="0"/>
              <a:t>SOA seeks to centralize and encapsulate commonly used functionality in shared services</a:t>
            </a:r>
          </a:p>
          <a:p>
            <a:pPr lvl="1"/>
            <a:r>
              <a:rPr lang="en-US" dirty="0" smtClean="0"/>
              <a:t>DRY Principle = Don’t Repeat Yourself</a:t>
            </a:r>
          </a:p>
          <a:p>
            <a:pPr lvl="1"/>
            <a:r>
              <a:rPr lang="en-US" dirty="0" smtClean="0"/>
              <a:t>Easier to design and maintain one service versus dozens of duplicate services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consultants and leaders have been pushing SOA for the last decade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Services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Modern approach to SOA is to create small services that are tied together using APIs to build larger applications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0" y="2729856"/>
            <a:ext cx="6360146" cy="4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 Services Architecture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2" t="22991" r="2395" b="3254"/>
          <a:stretch/>
        </p:blipFill>
        <p:spPr>
          <a:xfrm>
            <a:off x="73201" y="1560457"/>
            <a:ext cx="8737499" cy="50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</a:t>
            </a:r>
          </a:p>
          <a:p>
            <a:pPr lvl="1"/>
            <a:r>
              <a:rPr lang="en-US" dirty="0" smtClean="0"/>
              <a:t>Allows software to communicate with other software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anywhere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API: an API that uses HTTP for transport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</a:t>
            </a:r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communicate</a:t>
            </a:r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Serialization: convert an application object into a text string for storage or transmission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architecture determines how we connect and configure infrastructure components:</a:t>
            </a:r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Question: Does software determine infrastructure or does infrastructure determine software?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XML is a meta-language: it’s used to define other languages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, </a:t>
            </a:r>
            <a:r>
              <a:rPr lang="en-US" b="1" dirty="0" smtClean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63769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XML-RPC: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SOAP: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 (</a:t>
            </a:r>
            <a:r>
              <a:rPr lang="en-US" sz="2000" dirty="0" err="1" smtClean="0"/>
              <a:t>Represetational</a:t>
            </a:r>
            <a:r>
              <a:rPr lang="en-US" sz="2000" dirty="0" smtClean="0"/>
              <a:t> State Transfer): a data exchange </a:t>
            </a:r>
            <a:r>
              <a:rPr lang="en-US" sz="2000" b="1" dirty="0" smtClean="0"/>
              <a:t>architecture</a:t>
            </a:r>
            <a:r>
              <a:rPr lang="en-US" sz="2000" dirty="0" smtClean="0"/>
              <a:t>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Industry debate: What does it mean to be </a:t>
            </a:r>
            <a:r>
              <a:rPr lang="en-US" dirty="0" err="1" smtClean="0"/>
              <a:t>RESTful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Key principle: Be stateless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</a:t>
            </a:r>
          </a:p>
          <a:p>
            <a:pPr lvl="1"/>
            <a:r>
              <a:rPr lang="en-US" dirty="0" smtClean="0"/>
              <a:t>Individual URIs are known as endpoints</a:t>
            </a:r>
          </a:p>
          <a:p>
            <a:pPr lvl="1"/>
            <a:r>
              <a:rPr lang="en-US" dirty="0" smtClean="0"/>
              <a:t>HTTP methods correspond to CRUD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4066"/>
              </p:ext>
            </p:extLst>
          </p:nvPr>
        </p:nvGraphicFramePr>
        <p:xfrm>
          <a:off x="457200" y="2068076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3212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80925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JSON isn’t just used for data exchange, it’s also used as a storage format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 uses a JSON-like format called BSON (Binary JSON) to store data</a:t>
            </a:r>
          </a:p>
          <a:p>
            <a:endParaRPr lang="en-US" dirty="0"/>
          </a:p>
          <a:p>
            <a:r>
              <a:rPr lang="en-US" dirty="0" smtClean="0"/>
              <a:t>JSON is primarily used by web </a:t>
            </a:r>
            <a:r>
              <a:rPr lang="en-US" dirty="0" smtClean="0"/>
              <a:t>services/REST/JavaScript; </a:t>
            </a:r>
            <a:r>
              <a:rPr lang="en-US" dirty="0" smtClean="0"/>
              <a:t>YAML (a sort of JSON superset) is more popular for data processing and configuration </a:t>
            </a:r>
            <a:r>
              <a:rPr lang="en-US" dirty="0" smtClean="0"/>
              <a:t>(Python)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 </a:t>
            </a:r>
          </a:p>
          <a:p>
            <a:pPr lvl="1"/>
            <a:r>
              <a:rPr lang="en-US" dirty="0" smtClean="0"/>
              <a:t>Human readable</a:t>
            </a:r>
          </a:p>
          <a:p>
            <a:pPr lvl="1"/>
            <a:r>
              <a:rPr lang="en-US" dirty="0" smtClean="0"/>
              <a:t>Information can easily be translated to multiple programming language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rules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YAML is case sensitive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Web Operations Chapter 5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Practice of Cloud Systems Administration Chapter 5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clients must know about servers.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Can use load balancing at each layer to distribute requests</a:t>
            </a:r>
          </a:p>
          <a:p>
            <a:pPr lvl="1"/>
            <a:r>
              <a:rPr lang="en-US" dirty="0" smtClean="0"/>
              <a:t>Can also potentially cache requests between layers to improve performance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Model =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9501</TotalTime>
  <Words>2223</Words>
  <Application>Microsoft Macintosh PowerPoint</Application>
  <PresentationFormat>On-screen Show (4:3)</PresentationFormat>
  <Paragraphs>461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DevOps &amp; Cloud Infrastructure SEIS 6XX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Application Layers 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Scaling Cloud Applications </vt:lpstr>
      <vt:lpstr>Reverse-Proxy servers</vt:lpstr>
      <vt:lpstr>Application State</vt:lpstr>
      <vt:lpstr>Design Patterns for Scaling</vt:lpstr>
      <vt:lpstr>Design Patterns for Scaling</vt:lpstr>
      <vt:lpstr>Service Oriented Architecture (SOA)</vt:lpstr>
      <vt:lpstr>Micro Services Architecture </vt:lpstr>
      <vt:lpstr>Micro Services Architecture Example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JSON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Data Exchange Revisited</vt:lpstr>
      <vt:lpstr>YAML</vt:lpstr>
      <vt:lpstr>YAML Rules</vt:lpstr>
      <vt:lpstr>YAML Data Types</vt:lpstr>
      <vt:lpstr>JSON vs. YAML Example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63</cp:revision>
  <dcterms:created xsi:type="dcterms:W3CDTF">2016-04-18T21:29:35Z</dcterms:created>
  <dcterms:modified xsi:type="dcterms:W3CDTF">2016-04-25T17:29:40Z</dcterms:modified>
</cp:coreProperties>
</file>